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70" r:id="rId14"/>
    <p:sldId id="260" r:id="rId15"/>
    <p:sldId id="273" r:id="rId16"/>
    <p:sldId id="268" r:id="rId17"/>
    <p:sldId id="271" r:id="rId18"/>
    <p:sldId id="272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759C2-2702-45D6-A534-B3902A9C91AA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EAD424-8F85-4AB4-A578-3EF1C7FB6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02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_u2SzOVD6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k9MKCSye_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V4Tiqoh_b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cbsnews.com/video/watch/?id=6592993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2MbHYGj9bs" TargetMode="External"/><Relationship Id="rId2" Type="http://schemas.openxmlformats.org/officeDocument/2006/relationships/hyperlink" Target="http://www.youtube.com/watch?v=ak6m1QPrt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youtube.com/watch?v=jDFDpzWJj2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MOST COMMON </a:t>
            </a:r>
            <a:br>
              <a:rPr lang="en-US" dirty="0" smtClean="0"/>
            </a:br>
            <a:r>
              <a:rPr lang="en-US" dirty="0" smtClean="0"/>
              <a:t>DEATH PENALTY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CURRENT WORLD ISSUES</a:t>
            </a:r>
          </a:p>
          <a:p>
            <a:r>
              <a:rPr lang="en-US" dirty="0" smtClean="0"/>
              <a:t>MRS. TERPSTRA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40086" y="4790209"/>
            <a:ext cx="1111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Makes prisoner unconscious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4409" y="4759036"/>
            <a:ext cx="1111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Paralyzes the diaphragm and stops the lungs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75763" y="4790209"/>
            <a:ext cx="1111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Stops the heart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208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55" y="2947316"/>
            <a:ext cx="4538663" cy="297805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7982" y="2389908"/>
            <a:ext cx="5621481" cy="4468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Prisoner is secured to a chair in an airtight chamber. A stethoscope is strapped to his or her chest which is connected to earpieces in the witness room so doctors can monitor the progress of the execution.</a:t>
            </a:r>
          </a:p>
          <a:p>
            <a:r>
              <a:rPr lang="en-US" dirty="0" smtClean="0"/>
              <a:t>Cyanide gas is released in the chamber, poisoning the prisoner when they inhale.</a:t>
            </a:r>
          </a:p>
          <a:p>
            <a:r>
              <a:rPr lang="en-US" dirty="0" smtClean="0"/>
              <a:t>Death is caused by asphyxiation </a:t>
            </a:r>
          </a:p>
          <a:p>
            <a:r>
              <a:rPr lang="en-US" dirty="0" smtClean="0"/>
              <a:t>Although unconsciousness may follow rapidly, the process will take longer if the prisoner tries to hold their breath or breathe slowly</a:t>
            </a:r>
          </a:p>
          <a:p>
            <a:r>
              <a:rPr lang="en-US" dirty="0" smtClean="0"/>
              <a:t>Even though the prisoner may be unconscious, their vital organs can continue to function for a short time.</a:t>
            </a:r>
          </a:p>
          <a:p>
            <a:r>
              <a:rPr lang="en-US" dirty="0" smtClean="0"/>
              <a:t>For example, when Jimmy Lee Gray was executed on Sept. 2, 1983, he reportedly had convulsions for 8 minutes and gasped 11 times, striking his head repeatedly on a pole behind him.  Witnesses were asked to leave the witness room at that point.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9463" y="1298864"/>
            <a:ext cx="341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Adding the Gas Chamber?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445" y="2459110"/>
            <a:ext cx="5335877" cy="341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method used in Saudi Arabia, Qatar, Yemen and the United Arab Emirates includes severing the head from the body with a sword.</a:t>
            </a:r>
          </a:p>
          <a:p>
            <a:r>
              <a:rPr lang="en-US" dirty="0" smtClean="0"/>
              <a:t>Death is caused by the sharp blade cutting quickly through the spinal cord, causing unconsciousness from spinal shock</a:t>
            </a:r>
          </a:p>
          <a:p>
            <a:r>
              <a:rPr lang="en-US" dirty="0" smtClean="0"/>
              <a:t>Although it is intended that death comes quickly, several blows may be needed because the sword is a light tool and also depends on the strength and accuracy of the executioner.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1549" y="5395609"/>
            <a:ext cx="4544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11, 2004-Beheading of American civilian, Nick Berg, in Iraq by an Al-Qaida </a:t>
            </a:r>
            <a:r>
              <a:rPr lang="en-US" dirty="0"/>
              <a:t>affiliated group to avenge the abuse of Iraqi prisoners by American soldiers.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4" y="2840898"/>
            <a:ext cx="3848100" cy="2554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9479" y="1363570"/>
            <a:ext cx="254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In past Asian culture, beheading was reserved as an honorable, warriors way to die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BEHEADING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93" y="1021623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9" y="2762972"/>
            <a:ext cx="4400550" cy="3200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24155" y="2296392"/>
            <a:ext cx="5476009" cy="456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The prisoner is buried to the neck or restrained</a:t>
            </a:r>
          </a:p>
          <a:p>
            <a:r>
              <a:rPr lang="en-US" sz="1200" dirty="0" smtClean="0"/>
              <a:t>Death is caused by damage to the brain, asphyxiation, or a combination of injuries.</a:t>
            </a:r>
          </a:p>
          <a:p>
            <a:r>
              <a:rPr lang="en-US" sz="1200" dirty="0" smtClean="0"/>
              <a:t>Because a person may sustain severe blows without losing consciousness, the death process can be very slow.</a:t>
            </a:r>
          </a:p>
          <a:p>
            <a:r>
              <a:rPr lang="en-US" sz="1200" dirty="0" smtClean="0"/>
              <a:t>In Iran, one of 6 countries which prescribes stoning by law, it stipulates that death cannot come from one single blow.  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i="1" dirty="0" smtClean="0"/>
              <a:t>“In the punishment of stoning to death, the stones should not be too large so that the person dies on being hit by one or two of them; they should not be so small either that they could not be defined as stones.”   </a:t>
            </a:r>
            <a:r>
              <a:rPr lang="en-US" sz="1200" dirty="0" smtClean="0"/>
              <a:t>        </a:t>
            </a:r>
            <a:r>
              <a:rPr lang="en-US" sz="1200" b="1" dirty="0" smtClean="0"/>
              <a:t>Article 119 Islamic Penal Code of Iran</a:t>
            </a:r>
          </a:p>
          <a:p>
            <a:r>
              <a:rPr lang="en-US" sz="1200" dirty="0" smtClean="0"/>
              <a:t>An eye-witness to a stoning reported, 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i="1" dirty="0" smtClean="0"/>
              <a:t>“The Lorry deposited a large number of stones and pebbles beside the waste ground, and then two women were led to the spot wearing white and with sacks over their heads…they were enveloped in a shower of stones and transformed into two red sacks…The wounded women fell to the ground and Revolutionary Guards smashed their heads in with a shovel to make sure they were dead.”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100" y="1288473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The Stoning of Soraya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14423" y="206062"/>
            <a:ext cx="50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METHODS USED IN THE UNITED STATES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51677" y="2425414"/>
            <a:ext cx="4029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the top 3 methods used in our history?</a:t>
            </a:r>
          </a:p>
          <a:p>
            <a:r>
              <a:rPr lang="en-US" b="1" dirty="0" smtClean="0"/>
              <a:t>What methods are used today?</a:t>
            </a:r>
          </a:p>
          <a:p>
            <a:r>
              <a:rPr lang="en-US" b="1" dirty="0" smtClean="0"/>
              <a:t>What method has continued throughout our history?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 you feel about the death penalty?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Which methods are ok or not ok to you?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Could YOU pull the switch or inject the prisoner yourself?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If your answer is no, is it ok to ask someone else to do something you could not do?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91" y="415637"/>
            <a:ext cx="7606145" cy="6369627"/>
          </a:xfrm>
        </p:spPr>
      </p:pic>
      <p:sp>
        <p:nvSpPr>
          <p:cNvPr id="5" name="TextBox 4"/>
          <p:cNvSpPr txBox="1"/>
          <p:nvPr/>
        </p:nvSpPr>
        <p:spPr>
          <a:xfrm>
            <a:off x="415636" y="2514600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surprises you about these facts?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327" y="4353791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might victim’s families be upset with these statistics?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438861"/>
            <a:ext cx="4684606" cy="6419139"/>
          </a:xfrm>
        </p:spPr>
      </p:pic>
      <p:sp>
        <p:nvSpPr>
          <p:cNvPr id="7" name="TextBox 6"/>
          <p:cNvSpPr txBox="1"/>
          <p:nvPr/>
        </p:nvSpPr>
        <p:spPr>
          <a:xfrm>
            <a:off x="1049482" y="3002973"/>
            <a:ext cx="381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do we compare to the world?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9482" y="439535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Has criminal activity increased, decreased or stayed the same in history?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70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0599"/>
            <a:ext cx="3957373" cy="41713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Definition:  </a:t>
            </a:r>
            <a:r>
              <a:rPr lang="en-US" b="1" i="1" dirty="0" smtClean="0"/>
              <a:t>When a criminal relapses into criminal behavior after serving their sentence.</a:t>
            </a:r>
          </a:p>
          <a:p>
            <a:r>
              <a:rPr lang="en-US" i="1" dirty="0" smtClean="0"/>
              <a:t>Does prison teach our criminals to stop breaking the law?  Why?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What might encourage prisoners to recidivate?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Why are violent crimes lower than violent crimes in recidivism?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93518"/>
            <a:ext cx="5899258" cy="67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WORLD’S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85"/>
          </a:xfrm>
        </p:spPr>
      </p:pic>
    </p:spTree>
    <p:extLst>
      <p:ext uri="{BB962C8B-B14F-4D97-AF65-F5344CB8AC3E}">
        <p14:creationId xmlns:p14="http://schemas.microsoft.com/office/powerpoint/2010/main" val="18666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36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235045" y="4904509"/>
            <a:ext cx="16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Trend?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5936" y="5336187"/>
            <a:ext cx="2639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What is the difference between colors?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How do we compare to the world?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737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4333009" y="176645"/>
            <a:ext cx="397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5 states?</a:t>
            </a:r>
          </a:p>
          <a:p>
            <a:r>
              <a:rPr lang="en-US" b="1" dirty="0" smtClean="0"/>
              <a:t>States w/o Death Penalty?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0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METHODS TYPICALLY USED…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95886"/>
              </p:ext>
            </p:extLst>
          </p:nvPr>
        </p:nvGraphicFramePr>
        <p:xfrm>
          <a:off x="1453524" y="1680632"/>
          <a:ext cx="8824914" cy="507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/>
                <a:gridCol w="4412457"/>
              </a:tblGrid>
              <a:tr h="337380">
                <a:tc>
                  <a:txBody>
                    <a:bodyPr/>
                    <a:lstStyle/>
                    <a:p>
                      <a:r>
                        <a:rPr lang="en-US" dirty="0" smtClean="0"/>
                        <a:t>Hanging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in 78 Countries</a:t>
                      </a:r>
                      <a:endParaRPr lang="en-US" dirty="0"/>
                    </a:p>
                  </a:txBody>
                  <a:tcPr/>
                </a:tc>
              </a:tr>
              <a:tr h="590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Shooting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 Countries-mostly</a:t>
                      </a:r>
                      <a:r>
                        <a:rPr lang="en-US" baseline="0" dirty="0" smtClean="0"/>
                        <a:t> for war crimes or military court</a:t>
                      </a:r>
                      <a:endParaRPr lang="en-US" dirty="0"/>
                    </a:p>
                  </a:txBody>
                  <a:tcPr/>
                </a:tc>
              </a:tr>
              <a:tr h="590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Electrocution, poison gas, lethal injection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in U.S. alone-varies</a:t>
                      </a:r>
                      <a:r>
                        <a:rPr lang="en-US" baseline="0" dirty="0" smtClean="0"/>
                        <a:t> from state to state   </a:t>
                      </a:r>
                      <a:endParaRPr lang="en-US" dirty="0"/>
                    </a:p>
                  </a:txBody>
                  <a:tcPr/>
                </a:tc>
              </a:tr>
              <a:tr h="3373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Beheading by sword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Islamic law-used in 5 countries</a:t>
                      </a:r>
                      <a:endParaRPr lang="en-US" dirty="0"/>
                    </a:p>
                  </a:txBody>
                  <a:tcPr/>
                </a:tc>
              </a:tr>
              <a:tr h="8434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Stoning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countries for sexual crimes</a:t>
                      </a:r>
                    </a:p>
                    <a:p>
                      <a:r>
                        <a:rPr lang="en-US" dirty="0" smtClean="0"/>
                        <a:t>(but not all have been USED</a:t>
                      </a:r>
                      <a:r>
                        <a:rPr lang="en-US" baseline="0" dirty="0" smtClean="0"/>
                        <a:t> in last ten years)</a:t>
                      </a:r>
                      <a:endParaRPr lang="en-US" dirty="0"/>
                    </a:p>
                  </a:txBody>
                  <a:tcPr/>
                </a:tc>
              </a:tr>
              <a:tr h="590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Guillotine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Prescribed in Congo and Belgium but no longer used</a:t>
                      </a:r>
                      <a:endParaRPr lang="en-US" dirty="0"/>
                    </a:p>
                  </a:txBody>
                  <a:tcPr/>
                </a:tc>
              </a:tr>
              <a:tr h="5904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 Pushed off a cliff instead</a:t>
                      </a:r>
                      <a:r>
                        <a:rPr lang="en-US" b="1" baseline="0" dirty="0" smtClean="0"/>
                        <a:t> of being crushed to death or beheaded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Iran</a:t>
                      </a:r>
                      <a:endParaRPr lang="en-US" dirty="0"/>
                    </a:p>
                  </a:txBody>
                  <a:tcPr/>
                </a:tc>
              </a:tr>
              <a:tr h="5054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3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Source:  Amnesty</a:t>
                      </a:r>
                      <a:r>
                        <a:rPr lang="en-US" b="1" i="1" baseline="0" dirty="0" smtClean="0"/>
                        <a:t> International 1997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3" y="2374900"/>
            <a:ext cx="6132286" cy="4292600"/>
          </a:xfrm>
        </p:spPr>
      </p:pic>
      <p:sp>
        <p:nvSpPr>
          <p:cNvPr id="6" name="TextBox 5"/>
          <p:cNvSpPr txBox="1"/>
          <p:nvPr/>
        </p:nvSpPr>
        <p:spPr>
          <a:xfrm>
            <a:off x="644236" y="2219037"/>
            <a:ext cx="46031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Killed by force of the rope exerted against the body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Unconsciousness and death are brought on by damage to the spinal cord or, if that doesn’t work, then by suffocation by force cutting off the trachea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Trap door under feet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Length of rope varies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Distance of fall is calculated by prisoner’s weight/height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Goal: to sever the spinal cord without removing the head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Before this modern form, slow strangulation was used-today in Iran and Libya																																										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5660" y="1658434"/>
            <a:ext cx="565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Movie Nuremberg: Hanging Nazi War Criminals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100" y="2540000"/>
            <a:ext cx="4918123" cy="4140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Firing Squad video</a:t>
            </a:r>
            <a:endParaRPr lang="en-US" dirty="0" smtClean="0"/>
          </a:p>
          <a:p>
            <a:r>
              <a:rPr lang="en-US" dirty="0" smtClean="0"/>
              <a:t>Carried out either by single executioner or firing squad</a:t>
            </a:r>
          </a:p>
          <a:p>
            <a:r>
              <a:rPr lang="en-US" dirty="0" smtClean="0"/>
              <a:t>Killed by one or combination of effects: damage to vital organs, central nervous system or bleeding out</a:t>
            </a:r>
          </a:p>
          <a:p>
            <a:r>
              <a:rPr lang="en-US" dirty="0" smtClean="0"/>
              <a:t>Point blank method to the head is more immediate but target is smaller</a:t>
            </a:r>
          </a:p>
          <a:p>
            <a:r>
              <a:rPr lang="en-US" dirty="0" smtClean="0"/>
              <a:t>Firing squad requires multiple executioners, death is slower even though target is bigger-the torso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4" y="3302000"/>
            <a:ext cx="5531556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36" y="1680632"/>
            <a:ext cx="4366070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71700"/>
            <a:ext cx="4687045" cy="4457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George </a:t>
            </a:r>
            <a:r>
              <a:rPr lang="en-US" dirty="0" err="1" smtClean="0">
                <a:hlinkClick r:id="rId2"/>
              </a:rPr>
              <a:t>Stinney</a:t>
            </a:r>
            <a:r>
              <a:rPr lang="en-US" dirty="0" smtClean="0">
                <a:hlinkClick r:id="rId2"/>
              </a:rPr>
              <a:t>-Youngest person executed in the 20</a:t>
            </a:r>
            <a:r>
              <a:rPr lang="en-US" baseline="30000" dirty="0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Century-14 years old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Introduced in U.S. in 1888 on grounds it would be more humane than hanging</a:t>
            </a:r>
          </a:p>
          <a:p>
            <a:r>
              <a:rPr lang="en-US" dirty="0" smtClean="0"/>
              <a:t>Process: secure prisoner to chair, attach moistened copper electrodes to the head and leg (which have been shaved to ensure effective contact with skin)</a:t>
            </a:r>
          </a:p>
          <a:p>
            <a:r>
              <a:rPr lang="en-US" dirty="0" smtClean="0"/>
              <a:t>Powerful surges of electric current are applied for brief periods</a:t>
            </a:r>
          </a:p>
          <a:p>
            <a:r>
              <a:rPr lang="en-US" dirty="0" smtClean="0"/>
              <a:t>Death is caused by cardiac arrest and respiratory paralysis</a:t>
            </a:r>
          </a:p>
          <a:p>
            <a:r>
              <a:rPr lang="en-US" dirty="0" smtClean="0"/>
              <a:t>Effects:  internal organs are burned, prisoner often leaps forward against straps when the switch is thrown.  May defecate or urinate or vomit blood.  Eye-witnesses always report a smell of burned flesh.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2" y="2435224"/>
            <a:ext cx="5278438" cy="3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LETHAL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0117" y="2686627"/>
            <a:ext cx="3964277" cy="38180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Dead Man Walking</a:t>
            </a:r>
            <a:endParaRPr lang="en-US" dirty="0" smtClean="0"/>
          </a:p>
          <a:p>
            <a:r>
              <a:rPr lang="en-US" dirty="0" smtClean="0"/>
              <a:t>Involves a continuous I.V. injection of a short-acting barbiturate in combo with a chemical paralyzing agent</a:t>
            </a:r>
          </a:p>
          <a:p>
            <a:r>
              <a:rPr lang="en-US" dirty="0" smtClean="0"/>
              <a:t>This is similar to general anesthesia but the drugs are injected in fatal amounts</a:t>
            </a:r>
          </a:p>
          <a:p>
            <a:pPr marL="0" indent="0">
              <a:buNone/>
            </a:pPr>
            <a:r>
              <a:rPr lang="en-US" dirty="0" smtClean="0"/>
              <a:t>(See next slide)</a:t>
            </a:r>
            <a:endParaRPr lang="en-US" dirty="0"/>
          </a:p>
          <a:p>
            <a:r>
              <a:rPr lang="en-US" dirty="0" smtClean="0"/>
              <a:t>Some believe it’s more humane; others point to these problems: certain medical conditions make the body react differently to meds as well as scarred veins requiring cutting into veins</a:t>
            </a:r>
          </a:p>
          <a:p>
            <a:r>
              <a:rPr lang="en-US" dirty="0" smtClean="0"/>
              <a:t>Introduced in Oklahoma and Texas in 1977.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3" y="2774372"/>
            <a:ext cx="584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692</TotalTime>
  <Words>1002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 Boardroom</vt:lpstr>
      <vt:lpstr>MOST COMMON  DEATH PENALTY METHODS</vt:lpstr>
      <vt:lpstr>THE WORLD’S VIEW</vt:lpstr>
      <vt:lpstr>PowerPoint Presentation</vt:lpstr>
      <vt:lpstr>PowerPoint Presentation</vt:lpstr>
      <vt:lpstr>7 METHODS TYPICALLY USED…</vt:lpstr>
      <vt:lpstr>HANGING</vt:lpstr>
      <vt:lpstr>SHOOTING</vt:lpstr>
      <vt:lpstr>ELECTROCUTION</vt:lpstr>
      <vt:lpstr>LETHAL INJECTION</vt:lpstr>
      <vt:lpstr>PowerPoint Presentation</vt:lpstr>
      <vt:lpstr>GASSING</vt:lpstr>
      <vt:lpstr>BEHEADING</vt:lpstr>
      <vt:lpstr>STONING</vt:lpstr>
      <vt:lpstr>PowerPoint Presentation</vt:lpstr>
      <vt:lpstr>SELF-ASSESSMENT:</vt:lpstr>
      <vt:lpstr>STATS</vt:lpstr>
      <vt:lpstr>STATS</vt:lpstr>
      <vt:lpstr>RECIDIVISM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PENALTY METHODS</dc:title>
  <dc:creator>Diann Terpstra</dc:creator>
  <cp:lastModifiedBy>Diann Terpstra</cp:lastModifiedBy>
  <cp:revision>55</cp:revision>
  <cp:lastPrinted>2013-10-02T21:58:36Z</cp:lastPrinted>
  <dcterms:created xsi:type="dcterms:W3CDTF">2013-10-02T04:18:50Z</dcterms:created>
  <dcterms:modified xsi:type="dcterms:W3CDTF">2013-10-04T13:16:17Z</dcterms:modified>
</cp:coreProperties>
</file>